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embeddedFontLst>
    <p:embeddedFont>
      <p:font typeface="Lato" panose="020F0502020204030203" pitchFamily="34" charset="0"/>
      <p:regular r:id="rId26"/>
      <p:bold r:id="rId27"/>
      <p:italic r:id="rId28"/>
      <p:boldItalic r:id="rId29"/>
    </p:embeddedFont>
    <p:embeddedFont>
      <p:font typeface="Raleway"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720"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#adding pairs into an existing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'almost 1!'</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#adding into an empty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#modifying values in a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"weasley just turned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5" name="Google Shape;165;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#adding pairs into an existing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'almost 1!'</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#adding into an empty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#modifying values in a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"weasley just turned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#deleting values in dictionaries</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del</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8" name="Google Shape;17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key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value</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items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key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key</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value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value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key</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keys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key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key</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c8745e983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g2c8745e983c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key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value</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items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key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key</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value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value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4" name="Google Shape;204;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key</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sorted</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keys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key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key</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c8745e983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g2c8745e983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8" name="Google Shape;21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'multi'</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5" name="Google Shape;225;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'favorite foods'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'tuna'</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'halloumi cheese'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'mackeral'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'favorite foods'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'tuna'</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'salmon'</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'cheddar cheese'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'multi'</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'favorite foods'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'souls'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'tuna'</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'peanut butter'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food</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'favorite foods'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food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2" name="Google Shape;232;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'multi'</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cat_name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cat_info</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items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cat_name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cat_info</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'multi'</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
              <a:t>What would happen if I ran this code? Take a guess, then we will break it down.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 name="Google Shape;11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"Oh Wealsey you are so sweet! Your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fur is so soft!"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'almost 1!'</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'almost 1!'</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 name="Google Shape;14;p2"/>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 name="Google Shape;77;p11"/>
          <p:cNvSpPr txBox="1">
            <a:spLocks noGrp="1"/>
          </p:cNvSpPr>
          <p:nvPr>
            <p:ph type="title" hasCustomPrompt="1"/>
          </p:nvPr>
        </p:nvSpPr>
        <p:spPr>
          <a:xfrm>
            <a:off x="729450" y="733950"/>
            <a:ext cx="7688400" cy="1244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Clr>
                <a:schemeClr val="lt1"/>
              </a:buClr>
              <a:buSzPts val="1300"/>
              <a:buChar char="●"/>
              <a:defRPr>
                <a:solidFill>
                  <a:schemeClr val="lt1"/>
                </a:solidFill>
              </a:defRPr>
            </a:lvl1pPr>
            <a:lvl2pPr marL="914400" lvl="1" indent="-298450" algn="l">
              <a:lnSpc>
                <a:spcPct val="115000"/>
              </a:lnSpc>
              <a:spcBef>
                <a:spcPts val="0"/>
              </a:spcBef>
              <a:spcAft>
                <a:spcPts val="0"/>
              </a:spcAft>
              <a:buClr>
                <a:schemeClr val="lt1"/>
              </a:buClr>
              <a:buSzPts val="1100"/>
              <a:buChar char="○"/>
              <a:defRPr>
                <a:solidFill>
                  <a:schemeClr val="lt1"/>
                </a:solidFill>
              </a:defRPr>
            </a:lvl2pPr>
            <a:lvl3pPr marL="1371600" lvl="2" indent="-298450" algn="l">
              <a:lnSpc>
                <a:spcPct val="115000"/>
              </a:lnSpc>
              <a:spcBef>
                <a:spcPts val="0"/>
              </a:spcBef>
              <a:spcAft>
                <a:spcPts val="0"/>
              </a:spcAft>
              <a:buClr>
                <a:schemeClr val="lt1"/>
              </a:buClr>
              <a:buSzPts val="1100"/>
              <a:buChar char="■"/>
              <a:defRPr>
                <a:solidFill>
                  <a:schemeClr val="lt1"/>
                </a:solidFill>
              </a:defRPr>
            </a:lvl3pPr>
            <a:lvl4pPr marL="1828800" lvl="3" indent="-298450" algn="l">
              <a:lnSpc>
                <a:spcPct val="115000"/>
              </a:lnSpc>
              <a:spcBef>
                <a:spcPts val="0"/>
              </a:spcBef>
              <a:spcAft>
                <a:spcPts val="0"/>
              </a:spcAft>
              <a:buClr>
                <a:schemeClr val="lt1"/>
              </a:buClr>
              <a:buSzPts val="1100"/>
              <a:buChar char="●"/>
              <a:defRPr>
                <a:solidFill>
                  <a:schemeClr val="lt1"/>
                </a:solidFill>
              </a:defRPr>
            </a:lvl4pPr>
            <a:lvl5pPr marL="2286000" lvl="4" indent="-298450" algn="l">
              <a:lnSpc>
                <a:spcPct val="115000"/>
              </a:lnSpc>
              <a:spcBef>
                <a:spcPts val="0"/>
              </a:spcBef>
              <a:spcAft>
                <a:spcPts val="0"/>
              </a:spcAft>
              <a:buClr>
                <a:schemeClr val="lt1"/>
              </a:buClr>
              <a:buSzPts val="1100"/>
              <a:buChar char="○"/>
              <a:defRPr>
                <a:solidFill>
                  <a:schemeClr val="lt1"/>
                </a:solidFill>
              </a:defRPr>
            </a:lvl5pPr>
            <a:lvl6pPr marL="2743200" lvl="5" indent="-298450" algn="l">
              <a:lnSpc>
                <a:spcPct val="115000"/>
              </a:lnSpc>
              <a:spcBef>
                <a:spcPts val="0"/>
              </a:spcBef>
              <a:spcAft>
                <a:spcPts val="0"/>
              </a:spcAft>
              <a:buClr>
                <a:schemeClr val="lt1"/>
              </a:buClr>
              <a:buSzPts val="1100"/>
              <a:buChar char="■"/>
              <a:defRPr>
                <a:solidFill>
                  <a:schemeClr val="lt1"/>
                </a:solidFill>
              </a:defRPr>
            </a:lvl6pPr>
            <a:lvl7pPr marL="3200400" lvl="6" indent="-298450" algn="l">
              <a:lnSpc>
                <a:spcPct val="115000"/>
              </a:lnSpc>
              <a:spcBef>
                <a:spcPts val="0"/>
              </a:spcBef>
              <a:spcAft>
                <a:spcPts val="0"/>
              </a:spcAft>
              <a:buClr>
                <a:schemeClr val="lt1"/>
              </a:buClr>
              <a:buSzPts val="1100"/>
              <a:buChar char="●"/>
              <a:defRPr>
                <a:solidFill>
                  <a:schemeClr val="lt1"/>
                </a:solidFill>
              </a:defRPr>
            </a:lvl7pPr>
            <a:lvl8pPr marL="3657600" lvl="7" indent="-298450" algn="l">
              <a:lnSpc>
                <a:spcPct val="115000"/>
              </a:lnSpc>
              <a:spcBef>
                <a:spcPts val="0"/>
              </a:spcBef>
              <a:spcAft>
                <a:spcPts val="0"/>
              </a:spcAft>
              <a:buClr>
                <a:schemeClr val="lt1"/>
              </a:buClr>
              <a:buSzPts val="1100"/>
              <a:buChar char="○"/>
              <a:defRPr>
                <a:solidFill>
                  <a:schemeClr val="lt1"/>
                </a:solidFill>
              </a:defRPr>
            </a:lvl8pPr>
            <a:lvl9pPr marL="4114800" lvl="8" indent="-298450" algn="l">
              <a:lnSpc>
                <a:spcPct val="115000"/>
              </a:lnSpc>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3"/>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 name="Google Shape;19;p3"/>
          <p:cNvGrpSpPr/>
          <p:nvPr/>
        </p:nvGrpSpPr>
        <p:grpSpPr>
          <a:xfrm>
            <a:off x="830392" y="1191256"/>
            <a:ext cx="745763" cy="45826"/>
            <a:chOff x="4580561" y="2589004"/>
            <a:chExt cx="1064464" cy="25200"/>
          </a:xfrm>
        </p:grpSpPr>
        <p:sp>
          <p:nvSpPr>
            <p:cNvPr id="20" name="Google Shape;20;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 name="Google Shape;22;p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a:endParaRPr/>
          </a:p>
        </p:txBody>
      </p:sp>
      <p:sp>
        <p:nvSpPr>
          <p:cNvPr id="23" name="Google Shape;23;p3"/>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24" name="Google Shape;24;p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5"/>
        <p:cNvGrpSpPr/>
        <p:nvPr/>
      </p:nvGrpSpPr>
      <p:grpSpPr>
        <a:xfrm>
          <a:off x="0" y="0"/>
          <a:ext cx="0" cy="0"/>
          <a:chOff x="0" y="0"/>
          <a:chExt cx="0" cy="0"/>
        </a:xfrm>
      </p:grpSpPr>
      <p:grpSp>
        <p:nvGrpSpPr>
          <p:cNvPr id="26" name="Google Shape;26;p4"/>
          <p:cNvGrpSpPr/>
          <p:nvPr/>
        </p:nvGrpSpPr>
        <p:grpSpPr>
          <a:xfrm>
            <a:off x="830392" y="1191256"/>
            <a:ext cx="745763" cy="45826"/>
            <a:chOff x="4580561" y="2589004"/>
            <a:chExt cx="1064464" cy="25200"/>
          </a:xfrm>
        </p:grpSpPr>
        <p:sp>
          <p:nvSpPr>
            <p:cNvPr id="27" name="Google Shape;27;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 name="Google Shape;29;p4"/>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 name="Google Shape;36;p5"/>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 name="Google Shape;45;p6"/>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2" name="Google Shape;52;p7"/>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9" name="Google Shape;59;p8"/>
          <p:cNvSpPr txBox="1">
            <a:spLocks noGrp="1"/>
          </p:cNvSpPr>
          <p:nvPr>
            <p:ph type="title"/>
          </p:nvPr>
        </p:nvSpPr>
        <p:spPr>
          <a:xfrm>
            <a:off x="729450" y="864300"/>
            <a:ext cx="7021200" cy="29850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6" name="Google Shape;66;p9"/>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4200"/>
              <a:buNone/>
            </a:pPr>
            <a:r>
              <a:rPr lang="en"/>
              <a:t>Dictionaries</a:t>
            </a:r>
            <a:endParaRPr/>
          </a:p>
        </p:txBody>
      </p:sp>
      <p:sp>
        <p:nvSpPr>
          <p:cNvPr id="87" name="Google Shape;87;p13"/>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1600"/>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Modifying values in a dictionary </a:t>
            </a:r>
            <a:endParaRPr/>
          </a:p>
        </p:txBody>
      </p:sp>
      <p:sp>
        <p:nvSpPr>
          <p:cNvPr id="155" name="Google Shape;155;p22"/>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a:t>Syntax: </a:t>
            </a:r>
            <a:endParaRPr/>
          </a:p>
          <a:p>
            <a:pPr marL="0" lvl="0" indent="0" algn="l" rtl="0">
              <a:lnSpc>
                <a:spcPct val="115000"/>
              </a:lnSpc>
              <a:spcBef>
                <a:spcPts val="1200"/>
              </a:spcBef>
              <a:spcAft>
                <a:spcPts val="0"/>
              </a:spcAft>
              <a:buSzPts val="1300"/>
              <a:buNone/>
            </a:pPr>
            <a:r>
              <a:rPr lang="en"/>
              <a:t>Dicitonary_name[‘key_name_to_change’] = ‘value_name_to_change’</a:t>
            </a:r>
            <a:endParaRPr/>
          </a:p>
          <a:p>
            <a:pPr marL="0" lvl="0" indent="0" algn="l" rtl="0">
              <a:lnSpc>
                <a:spcPct val="115000"/>
              </a:lnSpc>
              <a:spcBef>
                <a:spcPts val="1200"/>
              </a:spcBef>
              <a:spcAft>
                <a:spcPts val="0"/>
              </a:spcAft>
              <a:buSzPts val="1300"/>
              <a:buNone/>
            </a:pPr>
            <a:endParaRPr/>
          </a:p>
          <a:p>
            <a:pPr marL="0" lvl="0" indent="0" algn="l" rtl="0">
              <a:lnSpc>
                <a:spcPct val="115000"/>
              </a:lnSpc>
              <a:spcBef>
                <a:spcPts val="1200"/>
              </a:spcBef>
              <a:spcAft>
                <a:spcPts val="1200"/>
              </a:spcAft>
              <a:buSzPts val="1300"/>
              <a:buNone/>
            </a:pPr>
            <a:r>
              <a:rPr lang="en"/>
              <a:t>Example on next slide!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61" name="Google Shape;161;p23"/>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162" name="Google Shape;162;p23"/>
          <p:cNvPicPr preferRelativeResize="0"/>
          <p:nvPr/>
        </p:nvPicPr>
        <p:blipFill rotWithShape="1">
          <a:blip r:embed="rId3">
            <a:alphaModFix/>
          </a:blip>
          <a:srcRect/>
          <a:stretch/>
        </p:blipFill>
        <p:spPr>
          <a:xfrm>
            <a:off x="1375552" y="0"/>
            <a:ext cx="6392896"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Removing key value pairs</a:t>
            </a:r>
            <a:endParaRPr/>
          </a:p>
        </p:txBody>
      </p:sp>
      <p:sp>
        <p:nvSpPr>
          <p:cNvPr id="168" name="Google Shape;168;p24"/>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a:t>Use del</a:t>
            </a:r>
            <a:endParaRPr/>
          </a:p>
          <a:p>
            <a:pPr marL="0" lvl="0" indent="0" algn="l" rtl="0">
              <a:lnSpc>
                <a:spcPct val="115000"/>
              </a:lnSpc>
              <a:spcBef>
                <a:spcPts val="1200"/>
              </a:spcBef>
              <a:spcAft>
                <a:spcPts val="0"/>
              </a:spcAft>
              <a:buSzPts val="1300"/>
              <a:buNone/>
            </a:pPr>
            <a:r>
              <a:rPr lang="en"/>
              <a:t>Syntax: </a:t>
            </a:r>
            <a:endParaRPr/>
          </a:p>
          <a:p>
            <a:pPr marL="0" lvl="0" indent="0" algn="l" rtl="0">
              <a:lnSpc>
                <a:spcPct val="115000"/>
              </a:lnSpc>
              <a:spcBef>
                <a:spcPts val="1200"/>
              </a:spcBef>
              <a:spcAft>
                <a:spcPts val="0"/>
              </a:spcAft>
              <a:buSzPts val="1300"/>
              <a:buNone/>
            </a:pPr>
            <a:r>
              <a:rPr lang="en"/>
              <a:t>Del dictionary_name[‘key_name’]</a:t>
            </a:r>
            <a:endParaRPr/>
          </a:p>
          <a:p>
            <a:pPr marL="0" lvl="0" indent="0" algn="l" rtl="0">
              <a:lnSpc>
                <a:spcPct val="115000"/>
              </a:lnSpc>
              <a:spcBef>
                <a:spcPts val="1200"/>
              </a:spcBef>
              <a:spcAft>
                <a:spcPts val="0"/>
              </a:spcAft>
              <a:buSzPts val="1300"/>
              <a:buNone/>
            </a:pPr>
            <a:endParaRPr/>
          </a:p>
          <a:p>
            <a:pPr marL="0" lvl="0" indent="0" algn="l" rtl="0">
              <a:lnSpc>
                <a:spcPct val="115000"/>
              </a:lnSpc>
              <a:spcBef>
                <a:spcPts val="1200"/>
              </a:spcBef>
              <a:spcAft>
                <a:spcPts val="1200"/>
              </a:spcAft>
              <a:buSzPts val="1300"/>
              <a:buNone/>
            </a:pPr>
            <a:r>
              <a:rPr lang="en"/>
              <a:t>Example on next slide!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5"/>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74" name="Google Shape;174;p25"/>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175" name="Google Shape;175;p25"/>
          <p:cNvPicPr preferRelativeResize="0"/>
          <p:nvPr/>
        </p:nvPicPr>
        <p:blipFill rotWithShape="1">
          <a:blip r:embed="rId3">
            <a:alphaModFix/>
          </a:blip>
          <a:srcRect/>
          <a:stretch/>
        </p:blipFill>
        <p:spPr>
          <a:xfrm>
            <a:off x="2743759" y="0"/>
            <a:ext cx="3656483"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6"/>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Using loops with Dictionaries</a:t>
            </a:r>
            <a:endParaRPr/>
          </a:p>
        </p:txBody>
      </p:sp>
      <p:sp>
        <p:nvSpPr>
          <p:cNvPr id="181" name="Google Shape;181;p26"/>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SzPts val="1529"/>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7"/>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87" name="Google Shape;187;p27"/>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188" name="Google Shape;188;p27"/>
          <p:cNvPicPr preferRelativeResize="0"/>
          <p:nvPr/>
        </p:nvPicPr>
        <p:blipFill rotWithShape="1">
          <a:blip r:embed="rId3">
            <a:alphaModFix/>
          </a:blip>
          <a:srcRect/>
          <a:stretch/>
        </p:blipFill>
        <p:spPr>
          <a:xfrm>
            <a:off x="1253875" y="0"/>
            <a:ext cx="6636250" cy="51434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8"/>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keys() and values()</a:t>
            </a:r>
            <a:endParaRPr/>
          </a:p>
        </p:txBody>
      </p:sp>
      <p:sp>
        <p:nvSpPr>
          <p:cNvPr id="194" name="Google Shape;194;p28"/>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a:t>.keys() for your keys</a:t>
            </a:r>
            <a:endParaRPr/>
          </a:p>
          <a:p>
            <a:pPr marL="0" lvl="0" indent="0" algn="l" rtl="0">
              <a:lnSpc>
                <a:spcPct val="115000"/>
              </a:lnSpc>
              <a:spcBef>
                <a:spcPts val="1200"/>
              </a:spcBef>
              <a:spcAft>
                <a:spcPts val="1200"/>
              </a:spcAft>
              <a:buSzPts val="1300"/>
              <a:buNone/>
            </a:pPr>
            <a:r>
              <a:rPr lang="en"/>
              <a:t>.values() for your values</a:t>
            </a:r>
            <a:endParaRPr/>
          </a:p>
        </p:txBody>
      </p:sp>
      <p:pic>
        <p:nvPicPr>
          <p:cNvPr id="195" name="Google Shape;195;p28"/>
          <p:cNvPicPr preferRelativeResize="0"/>
          <p:nvPr/>
        </p:nvPicPr>
        <p:blipFill rotWithShape="1">
          <a:blip r:embed="rId3">
            <a:alphaModFix/>
          </a:blip>
          <a:srcRect/>
          <a:stretch/>
        </p:blipFill>
        <p:spPr>
          <a:xfrm>
            <a:off x="4793953" y="1153175"/>
            <a:ext cx="3876150" cy="3047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Using loops with Dictionaries</a:t>
            </a:r>
            <a:endParaRPr/>
          </a:p>
        </p:txBody>
      </p:sp>
      <p:sp>
        <p:nvSpPr>
          <p:cNvPr id="201" name="Google Shape;201;p29"/>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fontScale="85000" lnSpcReduction="20000"/>
          </a:bodyPr>
          <a:lstStyle/>
          <a:p>
            <a:pPr marL="0" lvl="0" indent="0" algn="l" rtl="0">
              <a:lnSpc>
                <a:spcPct val="115000"/>
              </a:lnSpc>
              <a:spcBef>
                <a:spcPts val="0"/>
              </a:spcBef>
              <a:spcAft>
                <a:spcPts val="0"/>
              </a:spcAft>
              <a:buSzPct val="117646"/>
              <a:buNone/>
            </a:pPr>
            <a:r>
              <a:rPr lang="en"/>
              <a:t>.items() - this allows us to view both the key and value in a dictionary</a:t>
            </a:r>
            <a:endParaRPr/>
          </a:p>
          <a:p>
            <a:pPr marL="0" lvl="0" indent="0" algn="l" rtl="0">
              <a:lnSpc>
                <a:spcPct val="115000"/>
              </a:lnSpc>
              <a:spcBef>
                <a:spcPts val="1200"/>
              </a:spcBef>
              <a:spcAft>
                <a:spcPts val="0"/>
              </a:spcAft>
              <a:buSzPct val="117646"/>
              <a:buNone/>
            </a:pPr>
            <a:endParaRPr/>
          </a:p>
          <a:p>
            <a:pPr marL="0" lvl="0" indent="0" algn="l" rtl="0">
              <a:lnSpc>
                <a:spcPct val="115000"/>
              </a:lnSpc>
              <a:spcBef>
                <a:spcPts val="1200"/>
              </a:spcBef>
              <a:spcAft>
                <a:spcPts val="0"/>
              </a:spcAft>
              <a:buSzPct val="117646"/>
              <a:buNone/>
            </a:pPr>
            <a:r>
              <a:rPr lang="en"/>
              <a:t>Syntax: </a:t>
            </a:r>
            <a:endParaRPr/>
          </a:p>
          <a:p>
            <a:pPr marL="0" lvl="0" indent="0" algn="l" rtl="0">
              <a:lnSpc>
                <a:spcPct val="115000"/>
              </a:lnSpc>
              <a:spcBef>
                <a:spcPts val="1200"/>
              </a:spcBef>
              <a:spcAft>
                <a:spcPts val="0"/>
              </a:spcAft>
              <a:buSzPct val="117646"/>
              <a:buNone/>
            </a:pPr>
            <a:r>
              <a:rPr lang="en"/>
              <a:t>dictionary_name.items()</a:t>
            </a:r>
            <a:endParaRPr/>
          </a:p>
          <a:p>
            <a:pPr marL="0" lvl="0" indent="0" algn="l" rtl="0">
              <a:lnSpc>
                <a:spcPct val="115000"/>
              </a:lnSpc>
              <a:spcBef>
                <a:spcPts val="1200"/>
              </a:spcBef>
              <a:spcAft>
                <a:spcPts val="0"/>
              </a:spcAft>
              <a:buSzPct val="117646"/>
              <a:buNone/>
            </a:pPr>
            <a:endParaRPr/>
          </a:p>
          <a:p>
            <a:pPr marL="0" lvl="0" indent="0" algn="l" rtl="0">
              <a:lnSpc>
                <a:spcPct val="115000"/>
              </a:lnSpc>
              <a:spcBef>
                <a:spcPts val="1200"/>
              </a:spcBef>
              <a:spcAft>
                <a:spcPts val="0"/>
              </a:spcAft>
              <a:buSzPct val="117646"/>
              <a:buNone/>
            </a:pPr>
            <a:r>
              <a:rPr lang="en"/>
              <a:t>DO NOT FORGET YOUR COLON  : </a:t>
            </a:r>
            <a:endParaRPr/>
          </a:p>
          <a:p>
            <a:pPr marL="0" lvl="0" indent="0" algn="l" rtl="0">
              <a:lnSpc>
                <a:spcPct val="115000"/>
              </a:lnSpc>
              <a:spcBef>
                <a:spcPts val="1200"/>
              </a:spcBef>
              <a:spcAft>
                <a:spcPts val="1200"/>
              </a:spcAft>
              <a:buSzPct val="117646"/>
              <a:buNone/>
            </a:pPr>
            <a:r>
              <a:rPr lang="en"/>
              <a:t>Example on next slide!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0"/>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You can sort your dictionaries using sorted()</a:t>
            </a:r>
            <a:endParaRPr/>
          </a:p>
        </p:txBody>
      </p:sp>
      <p:sp>
        <p:nvSpPr>
          <p:cNvPr id="207" name="Google Shape;207;p30"/>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r>
              <a:rPr lang="en"/>
              <a:t>Remember to WRAP your sorted() around the DICTIONARY you want to sort! </a:t>
            </a:r>
            <a:endParaRPr/>
          </a:p>
        </p:txBody>
      </p:sp>
      <p:pic>
        <p:nvPicPr>
          <p:cNvPr id="208" name="Google Shape;208;p30"/>
          <p:cNvPicPr preferRelativeResize="0"/>
          <p:nvPr/>
        </p:nvPicPr>
        <p:blipFill rotWithShape="1">
          <a:blip r:embed="rId3">
            <a:alphaModFix/>
          </a:blip>
          <a:srcRect/>
          <a:stretch/>
        </p:blipFill>
        <p:spPr>
          <a:xfrm>
            <a:off x="2869675" y="2571750"/>
            <a:ext cx="3408250" cy="24832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1"/>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Nesting</a:t>
            </a:r>
            <a:endParaRPr/>
          </a:p>
        </p:txBody>
      </p:sp>
      <p:sp>
        <p:nvSpPr>
          <p:cNvPr id="214" name="Google Shape;214;p31"/>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r>
              <a:rPr lang="en"/>
              <a:t>You might want to store a list inside a dictionary, or a dictionary inside a list… This is called nesting. </a:t>
            </a:r>
            <a:endParaRPr/>
          </a:p>
        </p:txBody>
      </p:sp>
      <p:pic>
        <p:nvPicPr>
          <p:cNvPr id="215" name="Google Shape;215;p31"/>
          <p:cNvPicPr preferRelativeResize="0"/>
          <p:nvPr/>
        </p:nvPicPr>
        <p:blipFill rotWithShape="1">
          <a:blip r:embed="rId3">
            <a:alphaModFix/>
          </a:blip>
          <a:srcRect/>
          <a:stretch/>
        </p:blipFill>
        <p:spPr>
          <a:xfrm>
            <a:off x="3706775" y="2949325"/>
            <a:ext cx="1847850" cy="1390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Objectives</a:t>
            </a:r>
            <a:endParaRPr/>
          </a:p>
        </p:txBody>
      </p:sp>
      <p:sp>
        <p:nvSpPr>
          <p:cNvPr id="93" name="Google Shape;93;p14"/>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dirty="0"/>
              <a:t>What are dictionaries in Python?</a:t>
            </a:r>
            <a:endParaRPr dirty="0"/>
          </a:p>
          <a:p>
            <a:pPr marL="0" lvl="0" indent="0" algn="l" rtl="0">
              <a:lnSpc>
                <a:spcPct val="115000"/>
              </a:lnSpc>
              <a:spcBef>
                <a:spcPts val="0"/>
              </a:spcBef>
              <a:spcAft>
                <a:spcPts val="0"/>
              </a:spcAft>
              <a:buSzPts val="1300"/>
              <a:buNone/>
            </a:pPr>
            <a:r>
              <a:rPr lang="en" dirty="0"/>
              <a:t>What are Key Value Pairs?</a:t>
            </a:r>
            <a:endParaRPr dirty="0"/>
          </a:p>
          <a:p>
            <a:pPr marL="0" lvl="0" indent="0" algn="l" rtl="0">
              <a:lnSpc>
                <a:spcPct val="115000"/>
              </a:lnSpc>
              <a:spcBef>
                <a:spcPts val="0"/>
              </a:spcBef>
              <a:spcAft>
                <a:spcPts val="0"/>
              </a:spcAft>
              <a:buSzPts val="1300"/>
              <a:buNone/>
            </a:pPr>
            <a:r>
              <a:rPr lang="en" dirty="0"/>
              <a:t>How can KVPs be used to model objects?</a:t>
            </a:r>
            <a:endParaRPr dirty="0"/>
          </a:p>
          <a:p>
            <a:pPr marL="0" lvl="0" indent="0" algn="l" rtl="0">
              <a:lnSpc>
                <a:spcPct val="115000"/>
              </a:lnSpc>
              <a:spcBef>
                <a:spcPts val="0"/>
              </a:spcBef>
              <a:spcAft>
                <a:spcPts val="0"/>
              </a:spcAft>
              <a:buSzPts val="1300"/>
              <a:buNone/>
            </a:pPr>
            <a:r>
              <a:rPr lang="en" dirty="0"/>
              <a:t>How are dictionaries declared and used?</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 List of Dictionaries</a:t>
            </a:r>
            <a:endParaRPr/>
          </a:p>
        </p:txBody>
      </p:sp>
      <p:sp>
        <p:nvSpPr>
          <p:cNvPr id="221" name="Google Shape;221;p32"/>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222" name="Google Shape;222;p32"/>
          <p:cNvPicPr preferRelativeResize="0"/>
          <p:nvPr/>
        </p:nvPicPr>
        <p:blipFill rotWithShape="1">
          <a:blip r:embed="rId3">
            <a:alphaModFix/>
          </a:blip>
          <a:srcRect/>
          <a:stretch/>
        </p:blipFill>
        <p:spPr>
          <a:xfrm>
            <a:off x="4572001" y="0"/>
            <a:ext cx="4302547" cy="51434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 List in a Dictionary</a:t>
            </a:r>
            <a:endParaRPr/>
          </a:p>
        </p:txBody>
      </p:sp>
      <p:sp>
        <p:nvSpPr>
          <p:cNvPr id="228" name="Google Shape;228;p33"/>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229" name="Google Shape;229;p33"/>
          <p:cNvPicPr preferRelativeResize="0"/>
          <p:nvPr/>
        </p:nvPicPr>
        <p:blipFill rotWithShape="1">
          <a:blip r:embed="rId3">
            <a:alphaModFix/>
          </a:blip>
          <a:srcRect/>
          <a:stretch/>
        </p:blipFill>
        <p:spPr>
          <a:xfrm>
            <a:off x="3755125" y="218425"/>
            <a:ext cx="5388876" cy="47066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 Dictionary in a Dictionary</a:t>
            </a:r>
            <a:endParaRPr/>
          </a:p>
        </p:txBody>
      </p:sp>
      <p:sp>
        <p:nvSpPr>
          <p:cNvPr id="235" name="Google Shape;235;p34"/>
          <p:cNvSpPr txBox="1">
            <a:spLocks noGrp="1"/>
          </p:cNvSpPr>
          <p:nvPr>
            <p:ph type="body" idx="1"/>
          </p:nvPr>
        </p:nvSpPr>
        <p:spPr>
          <a:xfrm>
            <a:off x="729450" y="2078875"/>
            <a:ext cx="38424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r>
              <a:rPr lang="en"/>
              <a:t>You can also have a dictionary within a dictionary… but things can get complicated if you do this! So be careful. </a:t>
            </a:r>
            <a:endParaRPr/>
          </a:p>
        </p:txBody>
      </p:sp>
      <p:pic>
        <p:nvPicPr>
          <p:cNvPr id="236" name="Google Shape;236;p34"/>
          <p:cNvPicPr preferRelativeResize="0"/>
          <p:nvPr/>
        </p:nvPicPr>
        <p:blipFill rotWithShape="1">
          <a:blip r:embed="rId3">
            <a:alphaModFix/>
          </a:blip>
          <a:srcRect/>
          <a:stretch/>
        </p:blipFill>
        <p:spPr>
          <a:xfrm>
            <a:off x="4849893" y="0"/>
            <a:ext cx="4294115"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5"/>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Onwards to exercise 6!</a:t>
            </a:r>
            <a:endParaRPr/>
          </a:p>
        </p:txBody>
      </p:sp>
      <p:sp>
        <p:nvSpPr>
          <p:cNvPr id="242" name="Google Shape;242;p35"/>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243" name="Google Shape;243;p35"/>
          <p:cNvPicPr preferRelativeResize="0"/>
          <p:nvPr/>
        </p:nvPicPr>
        <p:blipFill rotWithShape="1">
          <a:blip r:embed="rId3">
            <a:alphaModFix/>
          </a:blip>
          <a:srcRect/>
          <a:stretch/>
        </p:blipFill>
        <p:spPr>
          <a:xfrm>
            <a:off x="2355495" y="2127432"/>
            <a:ext cx="4600775" cy="2426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7650" y="5622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dirty="0"/>
              <a:t>Weasley, Noche, and Mr. Bigglesworth…</a:t>
            </a:r>
            <a:endParaRPr dirty="0"/>
          </a:p>
        </p:txBody>
      </p:sp>
      <p:pic>
        <p:nvPicPr>
          <p:cNvPr id="100" name="Google Shape;100;p15"/>
          <p:cNvPicPr preferRelativeResize="0"/>
          <p:nvPr/>
        </p:nvPicPr>
        <p:blipFill rotWithShape="1">
          <a:blip r:embed="rId3">
            <a:alphaModFix/>
          </a:blip>
          <a:srcRect/>
          <a:stretch/>
        </p:blipFill>
        <p:spPr>
          <a:xfrm>
            <a:off x="729453" y="1336525"/>
            <a:ext cx="2590124" cy="3453550"/>
          </a:xfrm>
          <a:prstGeom prst="rect">
            <a:avLst/>
          </a:prstGeom>
          <a:noFill/>
          <a:ln>
            <a:noFill/>
          </a:ln>
        </p:spPr>
      </p:pic>
      <p:pic>
        <p:nvPicPr>
          <p:cNvPr id="101" name="Google Shape;101;p15"/>
          <p:cNvPicPr preferRelativeResize="0"/>
          <p:nvPr/>
        </p:nvPicPr>
        <p:blipFill rotWithShape="1">
          <a:blip r:embed="rId4">
            <a:alphaModFix/>
          </a:blip>
          <a:srcRect t="19329" r="-2459" b="33686"/>
          <a:stretch/>
        </p:blipFill>
        <p:spPr>
          <a:xfrm>
            <a:off x="3580150" y="1854950"/>
            <a:ext cx="2434276" cy="2416701"/>
          </a:xfrm>
          <a:prstGeom prst="rect">
            <a:avLst/>
          </a:prstGeom>
          <a:noFill/>
          <a:ln>
            <a:noFill/>
          </a:ln>
        </p:spPr>
      </p:pic>
      <p:pic>
        <p:nvPicPr>
          <p:cNvPr id="102" name="Google Shape;102;p15"/>
          <p:cNvPicPr preferRelativeResize="0"/>
          <p:nvPr/>
        </p:nvPicPr>
        <p:blipFill rotWithShape="1">
          <a:blip r:embed="rId5">
            <a:alphaModFix/>
          </a:blip>
          <a:srcRect/>
          <a:stretch/>
        </p:blipFill>
        <p:spPr>
          <a:xfrm>
            <a:off x="6275013" y="1991725"/>
            <a:ext cx="2143125" cy="2143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6"/>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08" name="Google Shape;108;p16"/>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109" name="Google Shape;109;p16"/>
          <p:cNvPicPr preferRelativeResize="0"/>
          <p:nvPr/>
        </p:nvPicPr>
        <p:blipFill rotWithShape="1">
          <a:blip r:embed="rId3">
            <a:alphaModFix/>
          </a:blip>
          <a:srcRect/>
          <a:stretch/>
        </p:blipFill>
        <p:spPr>
          <a:xfrm>
            <a:off x="2497476" y="0"/>
            <a:ext cx="4302547" cy="51434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dirty="0"/>
              <a:t>Introducing Dictionaries</a:t>
            </a:r>
            <a:endParaRPr dirty="0"/>
          </a:p>
        </p:txBody>
      </p:sp>
      <p:sp>
        <p:nvSpPr>
          <p:cNvPr id="115" name="Google Shape;115;p17"/>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dirty="0"/>
              <a:t>Dictionaries work by using key value pairs. A key value pair is just a set of values that are associated with each other.</a:t>
            </a:r>
            <a:endParaRPr dirty="0"/>
          </a:p>
          <a:p>
            <a:pPr marL="0" lvl="0" indent="0" algn="l" rtl="0">
              <a:lnSpc>
                <a:spcPct val="115000"/>
              </a:lnSpc>
              <a:spcBef>
                <a:spcPts val="1200"/>
              </a:spcBef>
              <a:spcAft>
                <a:spcPts val="0"/>
              </a:spcAft>
              <a:buSzPts val="1300"/>
              <a:buNone/>
            </a:pPr>
            <a:r>
              <a:rPr lang="en" dirty="0"/>
              <a:t>Dictionaries can store an almost limitless amount. </a:t>
            </a:r>
            <a:endParaRPr dirty="0"/>
          </a:p>
          <a:p>
            <a:pPr marL="0" lvl="0" indent="0" algn="l" rtl="0">
              <a:lnSpc>
                <a:spcPct val="115000"/>
              </a:lnSpc>
              <a:spcBef>
                <a:spcPts val="1200"/>
              </a:spcBef>
              <a:spcAft>
                <a:spcPts val="0"/>
              </a:spcAft>
              <a:buSzPts val="1300"/>
              <a:buNone/>
            </a:pPr>
            <a:r>
              <a:rPr lang="en" dirty="0"/>
              <a:t>Represented using a curly bracket {}</a:t>
            </a:r>
            <a:endParaRPr dirty="0"/>
          </a:p>
          <a:p>
            <a:pPr marL="0" lvl="0" indent="0" algn="l" rtl="0">
              <a:lnSpc>
                <a:spcPct val="115000"/>
              </a:lnSpc>
              <a:spcBef>
                <a:spcPts val="1200"/>
              </a:spcBef>
              <a:spcAft>
                <a:spcPts val="1200"/>
              </a:spcAft>
              <a:buSzPts val="1300"/>
              <a:buNone/>
            </a:pPr>
            <a:r>
              <a:rPr lang="en" dirty="0"/>
              <a:t>Although the syntax is a little trickier, dictionaries are basically quite similar to lists. We can add, remove items, edit and retrieve keys, values, or both. We can also loop through our dictionaries just like lists. </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8"/>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 Simple Dictionary</a:t>
            </a:r>
            <a:endParaRPr/>
          </a:p>
        </p:txBody>
      </p:sp>
      <p:sp>
        <p:nvSpPr>
          <p:cNvPr id="121" name="Google Shape;121;p18"/>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dirty="0"/>
              <a:t>Syntax: </a:t>
            </a:r>
            <a:endParaRPr dirty="0"/>
          </a:p>
          <a:p>
            <a:pPr marL="0" lvl="0" indent="0" algn="l" rtl="0">
              <a:lnSpc>
                <a:spcPct val="115000"/>
              </a:lnSpc>
              <a:spcBef>
                <a:spcPts val="1200"/>
              </a:spcBef>
              <a:spcAft>
                <a:spcPts val="1200"/>
              </a:spcAft>
              <a:buSzPts val="1300"/>
              <a:buNone/>
            </a:pPr>
            <a:r>
              <a:rPr lang="en" dirty="0"/>
              <a:t>Dictionary_name = {‘key_name’: ‘value_name’, ‘key_name’: ‘value_name’}</a:t>
            </a:r>
            <a:endParaRPr dirty="0"/>
          </a:p>
        </p:txBody>
      </p:sp>
      <p:pic>
        <p:nvPicPr>
          <p:cNvPr id="122" name="Google Shape;122;p18"/>
          <p:cNvPicPr preferRelativeResize="0"/>
          <p:nvPr/>
        </p:nvPicPr>
        <p:blipFill rotWithShape="1">
          <a:blip r:embed="rId3">
            <a:alphaModFix/>
          </a:blip>
          <a:srcRect/>
          <a:stretch/>
        </p:blipFill>
        <p:spPr>
          <a:xfrm>
            <a:off x="1487026" y="2916928"/>
            <a:ext cx="6173550" cy="2143825"/>
          </a:xfrm>
          <a:prstGeom prst="rect">
            <a:avLst/>
          </a:prstGeom>
          <a:noFill/>
          <a:ln>
            <a:noFill/>
          </a:ln>
        </p:spPr>
      </p:pic>
      <p:pic>
        <p:nvPicPr>
          <p:cNvPr id="123" name="Google Shape;123;p18"/>
          <p:cNvPicPr preferRelativeResize="0"/>
          <p:nvPr/>
        </p:nvPicPr>
        <p:blipFill rotWithShape="1">
          <a:blip r:embed="rId4">
            <a:alphaModFix/>
          </a:blip>
          <a:srcRect/>
          <a:stretch/>
        </p:blipFill>
        <p:spPr>
          <a:xfrm>
            <a:off x="6476901" y="363963"/>
            <a:ext cx="1833400" cy="2444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Access one of the values in the Dictionary</a:t>
            </a:r>
            <a:endParaRPr/>
          </a:p>
        </p:txBody>
      </p:sp>
      <p:sp>
        <p:nvSpPr>
          <p:cNvPr id="129" name="Google Shape;129;p19"/>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a:t>Syntax: </a:t>
            </a:r>
            <a:endParaRPr/>
          </a:p>
          <a:p>
            <a:pPr marL="0" lvl="0" indent="0" algn="l" rtl="0">
              <a:lnSpc>
                <a:spcPct val="115000"/>
              </a:lnSpc>
              <a:spcBef>
                <a:spcPts val="1200"/>
              </a:spcBef>
              <a:spcAft>
                <a:spcPts val="1200"/>
              </a:spcAft>
              <a:buSzPts val="1300"/>
              <a:buNone/>
            </a:pPr>
            <a:r>
              <a:rPr lang="en"/>
              <a:t>dictionary_name[‘key_name’]</a:t>
            </a:r>
            <a:endParaRPr/>
          </a:p>
        </p:txBody>
      </p:sp>
      <p:pic>
        <p:nvPicPr>
          <p:cNvPr id="130" name="Google Shape;130;p19"/>
          <p:cNvPicPr preferRelativeResize="0"/>
          <p:nvPr/>
        </p:nvPicPr>
        <p:blipFill rotWithShape="1">
          <a:blip r:embed="rId3">
            <a:alphaModFix/>
          </a:blip>
          <a:srcRect/>
          <a:stretch/>
        </p:blipFill>
        <p:spPr>
          <a:xfrm>
            <a:off x="844525" y="2960798"/>
            <a:ext cx="7458550" cy="2065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0"/>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Add new key-value pairs</a:t>
            </a:r>
            <a:endParaRPr/>
          </a:p>
        </p:txBody>
      </p:sp>
      <p:sp>
        <p:nvSpPr>
          <p:cNvPr id="136" name="Google Shape;136;p20"/>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a:t>Syntax: </a:t>
            </a:r>
            <a:endParaRPr/>
          </a:p>
          <a:p>
            <a:pPr marL="0" lvl="0" indent="0" algn="l" rtl="0">
              <a:lnSpc>
                <a:spcPct val="115000"/>
              </a:lnSpc>
              <a:spcBef>
                <a:spcPts val="1200"/>
              </a:spcBef>
              <a:spcAft>
                <a:spcPts val="1200"/>
              </a:spcAft>
              <a:buSzPts val="1300"/>
              <a:buNone/>
            </a:pPr>
            <a:r>
              <a:rPr lang="en"/>
              <a:t>Dictionary_name[‘new_key’] = ‘new_value’</a:t>
            </a:r>
            <a:endParaRPr/>
          </a:p>
        </p:txBody>
      </p:sp>
      <p:pic>
        <p:nvPicPr>
          <p:cNvPr id="137" name="Google Shape;137;p20"/>
          <p:cNvPicPr preferRelativeResize="0"/>
          <p:nvPr/>
        </p:nvPicPr>
        <p:blipFill rotWithShape="1">
          <a:blip r:embed="rId3">
            <a:alphaModFix/>
          </a:blip>
          <a:srcRect/>
          <a:stretch/>
        </p:blipFill>
        <p:spPr>
          <a:xfrm>
            <a:off x="4772376" y="134875"/>
            <a:ext cx="1911850" cy="2549174"/>
          </a:xfrm>
          <a:prstGeom prst="rect">
            <a:avLst/>
          </a:prstGeom>
          <a:noFill/>
          <a:ln>
            <a:noFill/>
          </a:ln>
        </p:spPr>
      </p:pic>
      <p:pic>
        <p:nvPicPr>
          <p:cNvPr id="138" name="Google Shape;138;p20"/>
          <p:cNvPicPr preferRelativeResize="0"/>
          <p:nvPr/>
        </p:nvPicPr>
        <p:blipFill rotWithShape="1">
          <a:blip r:embed="rId4">
            <a:alphaModFix/>
          </a:blip>
          <a:srcRect t="19329" r="-2459" b="33686"/>
          <a:stretch/>
        </p:blipFill>
        <p:spPr>
          <a:xfrm>
            <a:off x="6709725" y="201113"/>
            <a:ext cx="2434276" cy="2416701"/>
          </a:xfrm>
          <a:prstGeom prst="rect">
            <a:avLst/>
          </a:prstGeom>
          <a:noFill/>
          <a:ln>
            <a:noFill/>
          </a:ln>
        </p:spPr>
      </p:pic>
      <p:pic>
        <p:nvPicPr>
          <p:cNvPr id="139" name="Google Shape;139;p20"/>
          <p:cNvPicPr preferRelativeResize="0"/>
          <p:nvPr/>
        </p:nvPicPr>
        <p:blipFill rotWithShape="1">
          <a:blip r:embed="rId5">
            <a:alphaModFix/>
          </a:blip>
          <a:srcRect/>
          <a:stretch/>
        </p:blipFill>
        <p:spPr>
          <a:xfrm>
            <a:off x="2339024" y="2831150"/>
            <a:ext cx="4465948" cy="2140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1"/>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Empty Dictionaries</a:t>
            </a:r>
            <a:endParaRPr/>
          </a:p>
        </p:txBody>
      </p:sp>
      <p:sp>
        <p:nvSpPr>
          <p:cNvPr id="145" name="Google Shape;145;p21"/>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146" name="Google Shape;146;p21"/>
          <p:cNvPicPr preferRelativeResize="0"/>
          <p:nvPr/>
        </p:nvPicPr>
        <p:blipFill rotWithShape="1">
          <a:blip r:embed="rId3">
            <a:alphaModFix/>
          </a:blip>
          <a:srcRect/>
          <a:stretch/>
        </p:blipFill>
        <p:spPr>
          <a:xfrm>
            <a:off x="729449" y="1853850"/>
            <a:ext cx="5129750" cy="3153950"/>
          </a:xfrm>
          <a:prstGeom prst="rect">
            <a:avLst/>
          </a:prstGeom>
          <a:noFill/>
          <a:ln>
            <a:noFill/>
          </a:ln>
        </p:spPr>
      </p:pic>
      <p:pic>
        <p:nvPicPr>
          <p:cNvPr id="147" name="Google Shape;147;p21"/>
          <p:cNvPicPr preferRelativeResize="0"/>
          <p:nvPr/>
        </p:nvPicPr>
        <p:blipFill rotWithShape="1">
          <a:blip r:embed="rId4">
            <a:alphaModFix/>
          </a:blip>
          <a:srcRect/>
          <a:stretch/>
        </p:blipFill>
        <p:spPr>
          <a:xfrm>
            <a:off x="4312375" y="0"/>
            <a:ext cx="1351976" cy="1802650"/>
          </a:xfrm>
          <a:prstGeom prst="rect">
            <a:avLst/>
          </a:prstGeom>
          <a:noFill/>
          <a:ln>
            <a:noFill/>
          </a:ln>
        </p:spPr>
      </p:pic>
      <p:pic>
        <p:nvPicPr>
          <p:cNvPr id="148" name="Google Shape;148;p21"/>
          <p:cNvPicPr preferRelativeResize="0"/>
          <p:nvPr/>
        </p:nvPicPr>
        <p:blipFill rotWithShape="1">
          <a:blip r:embed="rId5">
            <a:alphaModFix/>
          </a:blip>
          <a:srcRect t="19329" r="-2459" b="33686"/>
          <a:stretch/>
        </p:blipFill>
        <p:spPr>
          <a:xfrm>
            <a:off x="5664350" y="100558"/>
            <a:ext cx="1613171" cy="1601526"/>
          </a:xfrm>
          <a:prstGeom prst="rect">
            <a:avLst/>
          </a:prstGeom>
          <a:noFill/>
          <a:ln>
            <a:noFill/>
          </a:ln>
        </p:spPr>
      </p:pic>
      <p:pic>
        <p:nvPicPr>
          <p:cNvPr id="149" name="Google Shape;149;p21"/>
          <p:cNvPicPr preferRelativeResize="0"/>
          <p:nvPr/>
        </p:nvPicPr>
        <p:blipFill rotWithShape="1">
          <a:blip r:embed="rId6">
            <a:alphaModFix/>
          </a:blip>
          <a:srcRect/>
          <a:stretch/>
        </p:blipFill>
        <p:spPr>
          <a:xfrm>
            <a:off x="7334371" y="225338"/>
            <a:ext cx="1351975" cy="135197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1494</Words>
  <Application>Microsoft Office PowerPoint</Application>
  <PresentationFormat>On-screen Show (16:9)</PresentationFormat>
  <Paragraphs>257</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Raleway</vt:lpstr>
      <vt:lpstr>Courier New</vt:lpstr>
      <vt:lpstr>Arial</vt:lpstr>
      <vt:lpstr>Lato</vt:lpstr>
      <vt:lpstr>Streamline</vt:lpstr>
      <vt:lpstr>Dictionaries</vt:lpstr>
      <vt:lpstr>Objectives</vt:lpstr>
      <vt:lpstr>Weasley, Noche, and Mr. Bigglesworth…</vt:lpstr>
      <vt:lpstr>PowerPoint Presentation</vt:lpstr>
      <vt:lpstr>Introducing Dictionaries</vt:lpstr>
      <vt:lpstr>A Simple Dictionary</vt:lpstr>
      <vt:lpstr>Access one of the values in the Dictionary</vt:lpstr>
      <vt:lpstr>Add new key-value pairs</vt:lpstr>
      <vt:lpstr>Empty Dictionaries</vt:lpstr>
      <vt:lpstr>Modifying values in a dictionary </vt:lpstr>
      <vt:lpstr>PowerPoint Presentation</vt:lpstr>
      <vt:lpstr>Removing key value pairs</vt:lpstr>
      <vt:lpstr>PowerPoint Presentation</vt:lpstr>
      <vt:lpstr>Using loops with Dictionaries</vt:lpstr>
      <vt:lpstr>PowerPoint Presentation</vt:lpstr>
      <vt:lpstr>keys() and values()</vt:lpstr>
      <vt:lpstr>Using loops with Dictionaries</vt:lpstr>
      <vt:lpstr>You can sort your dictionaries using sorted()</vt:lpstr>
      <vt:lpstr>Nesting</vt:lpstr>
      <vt:lpstr>A List of Dictionaries</vt:lpstr>
      <vt:lpstr>A List in a Dictionary</vt:lpstr>
      <vt:lpstr>A Dictionary in a Dictionary</vt:lpstr>
      <vt:lpstr>Onwards to exercise 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Antony Foy</cp:lastModifiedBy>
  <cp:revision>1</cp:revision>
  <dcterms:modified xsi:type="dcterms:W3CDTF">2024-08-15T16:31:28Z</dcterms:modified>
</cp:coreProperties>
</file>